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D0"/>
    <a:srgbClr val="F3D0CE"/>
    <a:srgbClr val="D8E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1BB869-D6DF-7A4A-8EA9-DD748EEB4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4BB0699-A09C-5B45-B538-7682FFDE2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D1155D-28E0-9946-9DC7-FEBAA03DF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3E9879-2872-B947-924A-79374577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0CEB34-297B-2346-B323-6FA3EBB4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712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D1055C-C469-A447-826C-3BA4BE4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80AA60-FFFC-2145-9016-BEE9930A8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C7C3F6-F30D-DE4D-A020-46424DA86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F9E1F6-8A1F-9C47-AEF0-A246C837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64A6B6-8574-1149-AA86-ECA56117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150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0DBF9DB-B478-CA4D-9C1C-8616420F4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FA3955A-2CB7-9A45-BF95-2116F1B37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B982ED-41FC-D34F-AA93-959BC7EC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2C1BD0-14F6-3346-AA3C-2398E690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F26B45-2965-4347-ABA6-EDA655B0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694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A244A-0EFC-9445-B28C-C1D74293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C44F6-0BEF-BB41-B44B-D22751CB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3388F7-25F5-0A45-850E-7653EF24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409121-4694-6249-B15D-F933DE8A4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1EF356-A82C-D146-A910-2AF09D62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278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62F14-2A2E-C144-B88B-AC55291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438649-ED6E-894E-8FA9-2A620BC5F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96F15A-ED11-004F-AF48-865E8D38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EFD55E-A923-9946-8E9D-67498C1B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218A9E-066B-6A40-BAF5-04569E06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016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4556E-D648-6B4E-8B7C-F646D3D4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4EEBDF-3AAA-B54A-B5D9-DCA1CC55C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ECA94F-D95B-2746-962C-1E23B2290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40ED1D-131B-8741-9C53-84F52E92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4F765D-B65E-BC4D-90D0-CE4EF8344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BED1DE-F5FF-B847-AE37-399F1BBA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54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62DDE-AECA-F14D-955F-F9EC0D95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5F9923-CBBA-FC47-9993-66D825AB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2AD7B1-88F3-B341-87FC-EA4429A84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465296D-EB60-7640-AEF4-536D0848F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93DFD87-B231-BE42-A2A9-ED0219974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57439D-6291-064C-8E28-8C2DBF51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B76B1E4-46A5-1D44-9F82-A35D43A4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CC66F78-B437-1B48-BCD5-894787E9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47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054661-14F5-8B4F-A9C8-1057640E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688B34-B62E-E84C-8DA3-897E7B65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D47862-E158-C94D-8853-DC73D36A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48ED2A-B5D4-A34B-8E43-A5DFC48C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18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3ACD9E-CADB-934D-BCDE-2A5FEB1A6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030CC0-D500-8B4A-A9FA-0A354530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1DC793-E6F8-1543-91C9-C0C3B3B1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53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1CB6E-96FD-3247-85A8-EB438E14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F43131-DDC0-0849-BB58-BD3823C6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78E8C0-9BD6-D244-A205-802712747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59468D-B697-064E-AB44-E2B852A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6648C9-D8EC-9E4A-8A05-CED45B3C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EAF256-C2A2-6B4F-A64E-47688803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79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9F40E2-E304-4943-9F46-2C8BA0B5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31F0E6-A63D-E24B-8831-B8233C24C6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1B49BA-7726-C94A-9AF6-4F221787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201193-C6E6-C24E-851A-12B7263C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BEA0B2-0BA4-4740-8BA4-61C8E585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01DFEB-D778-864D-9E2D-65A64679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638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D81FC09-27E2-D145-A2C5-99051878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B3BF06-90EB-874E-80E5-31BE3A7EA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583D42-033A-5A49-9A8E-072527C48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B961B-A8A5-074C-9FFF-C248D76B5019}" type="datetimeFigureOut">
              <a:rPr lang="fr-FR" smtClean="0"/>
              <a:t>03/09/2023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558F24-FCEB-4E44-9115-E7E8EBC31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96F842-C180-5340-9919-8E18499C2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D2EFD-8485-664E-80E8-F64A2C2889B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95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AB63B-6757-3B48-9520-6A4220578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4B64C7F-1156-0646-9A81-11AAFA728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42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D04D13DC-D14E-3649-B258-9793554CE856}"/>
              </a:ext>
            </a:extLst>
          </p:cNvPr>
          <p:cNvGrpSpPr/>
          <p:nvPr/>
        </p:nvGrpSpPr>
        <p:grpSpPr>
          <a:xfrm>
            <a:off x="2095500" y="0"/>
            <a:ext cx="8001000" cy="6858000"/>
            <a:chOff x="2095500" y="0"/>
            <a:chExt cx="8001000" cy="68580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FCF68FB-D46C-2647-859D-520422CA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500" y="0"/>
              <a:ext cx="8001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424B5C-C361-CD4B-B0DE-361DE6A8A770}"/>
                </a:ext>
              </a:extLst>
            </p:cNvPr>
            <p:cNvSpPr/>
            <p:nvPr/>
          </p:nvSpPr>
          <p:spPr>
            <a:xfrm>
              <a:off x="3102430" y="4114800"/>
              <a:ext cx="1796151" cy="18832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BA669E-7BD6-4D4D-A622-18AA65CA0EBC}"/>
                </a:ext>
              </a:extLst>
            </p:cNvPr>
            <p:cNvSpPr/>
            <p:nvPr/>
          </p:nvSpPr>
          <p:spPr>
            <a:xfrm>
              <a:off x="4898581" y="2939143"/>
              <a:ext cx="1110334" cy="11756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F636FD-74C9-9E4B-B8B9-A3FE9451C1C9}"/>
                </a:ext>
              </a:extLst>
            </p:cNvPr>
            <p:cNvSpPr/>
            <p:nvPr/>
          </p:nvSpPr>
          <p:spPr>
            <a:xfrm>
              <a:off x="7141029" y="827316"/>
              <a:ext cx="914400" cy="947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2511C8-01F8-064E-90F7-6E8D612D12CD}"/>
                </a:ext>
              </a:extLst>
            </p:cNvPr>
            <p:cNvSpPr/>
            <p:nvPr/>
          </p:nvSpPr>
          <p:spPr>
            <a:xfrm>
              <a:off x="6008915" y="2231571"/>
              <a:ext cx="707571" cy="7075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3717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2BAF681A-28C1-704A-8D51-12F7DA31D970}"/>
              </a:ext>
            </a:extLst>
          </p:cNvPr>
          <p:cNvGrpSpPr/>
          <p:nvPr/>
        </p:nvGrpSpPr>
        <p:grpSpPr>
          <a:xfrm>
            <a:off x="2095500" y="0"/>
            <a:ext cx="8001000" cy="6858000"/>
            <a:chOff x="2095500" y="0"/>
            <a:chExt cx="8001000" cy="6858000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1E80067B-0388-FC40-84D6-5A8D12374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500" y="0"/>
              <a:ext cx="8001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424B5C-C361-CD4B-B0DE-361DE6A8A770}"/>
                </a:ext>
              </a:extLst>
            </p:cNvPr>
            <p:cNvSpPr/>
            <p:nvPr/>
          </p:nvSpPr>
          <p:spPr>
            <a:xfrm>
              <a:off x="3102430" y="4114800"/>
              <a:ext cx="1796151" cy="18832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BA669E-7BD6-4D4D-A622-18AA65CA0EBC}"/>
                </a:ext>
              </a:extLst>
            </p:cNvPr>
            <p:cNvSpPr/>
            <p:nvPr/>
          </p:nvSpPr>
          <p:spPr>
            <a:xfrm>
              <a:off x="4898581" y="2939143"/>
              <a:ext cx="1110334" cy="11756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F636FD-74C9-9E4B-B8B9-A3FE9451C1C9}"/>
                </a:ext>
              </a:extLst>
            </p:cNvPr>
            <p:cNvSpPr/>
            <p:nvPr/>
          </p:nvSpPr>
          <p:spPr>
            <a:xfrm>
              <a:off x="7141029" y="827316"/>
              <a:ext cx="914400" cy="947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2511C8-01F8-064E-90F7-6E8D612D12CD}"/>
                </a:ext>
              </a:extLst>
            </p:cNvPr>
            <p:cNvSpPr/>
            <p:nvPr/>
          </p:nvSpPr>
          <p:spPr>
            <a:xfrm>
              <a:off x="6008915" y="2231571"/>
              <a:ext cx="707571" cy="7075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0393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497941-4C54-9843-A1B8-1DC9A850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CF87E39-158E-E74D-9EE5-795AE9CA25D5}"/>
              </a:ext>
            </a:extLst>
          </p:cNvPr>
          <p:cNvGrpSpPr/>
          <p:nvPr/>
        </p:nvGrpSpPr>
        <p:grpSpPr>
          <a:xfrm>
            <a:off x="1474820" y="1690688"/>
            <a:ext cx="7499635" cy="3915353"/>
            <a:chOff x="1474820" y="1690688"/>
            <a:chExt cx="7499635" cy="391535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55B050F-999A-9142-8707-27F9C9D87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4820" y="2072957"/>
              <a:ext cx="7499635" cy="3533084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5EEAFB5C-B6E0-224A-B1EA-BC109E551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7118" y="2488676"/>
              <a:ext cx="0" cy="11406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stealth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37BA1EB-71D9-C84E-B3F7-60A0BCC48397}"/>
                </a:ext>
              </a:extLst>
            </p:cNvPr>
            <p:cNvSpPr/>
            <p:nvPr/>
          </p:nvSpPr>
          <p:spPr>
            <a:xfrm>
              <a:off x="5016161" y="2026762"/>
              <a:ext cx="468000" cy="46800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1ECFF8D-48CD-1948-9BF4-A83E5FFA9DD4}"/>
                </a:ext>
              </a:extLst>
            </p:cNvPr>
            <p:cNvSpPr txBox="1"/>
            <p:nvPr/>
          </p:nvSpPr>
          <p:spPr>
            <a:xfrm>
              <a:off x="4913018" y="1690688"/>
              <a:ext cx="668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biais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FBD7062-12A1-B44B-AA8D-7B7C336F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616" y="2120374"/>
              <a:ext cx="213002" cy="280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33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F78AEAC-D2DB-D042-BC4C-E5DFDFED14AA}"/>
              </a:ext>
            </a:extLst>
          </p:cNvPr>
          <p:cNvSpPr/>
          <p:nvPr/>
        </p:nvSpPr>
        <p:spPr>
          <a:xfrm>
            <a:off x="1650380" y="858644"/>
            <a:ext cx="3035920" cy="16392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Rendements espérés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- L’IA peut fournir des estimations plus précises des rendements espérés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0522451-AE25-5C46-97C9-7ABDAD89058B}"/>
              </a:ext>
            </a:extLst>
          </p:cNvPr>
          <p:cNvSpPr/>
          <p:nvPr/>
        </p:nvSpPr>
        <p:spPr>
          <a:xfrm>
            <a:off x="1650380" y="3943814"/>
            <a:ext cx="3035920" cy="26627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Variance / Covariance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 meilleures estimations des variances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La matrice de variance covariance peut être remplacée par un arbre binaire par exemple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Prise en compte de relation non-linéaires entre les actifs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C476CB1-4EFA-0E4A-B1E2-BF5A33ED0128}"/>
              </a:ext>
            </a:extLst>
          </p:cNvPr>
          <p:cNvSpPr/>
          <p:nvPr/>
        </p:nvSpPr>
        <p:spPr>
          <a:xfrm>
            <a:off x="9242502" y="2327445"/>
            <a:ext cx="2598235" cy="16392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Portefeuille optimisé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8D34BAB-9B08-5449-A73E-5506F6B1B2AD}"/>
              </a:ext>
            </a:extLst>
          </p:cNvPr>
          <p:cNvSpPr/>
          <p:nvPr/>
        </p:nvSpPr>
        <p:spPr>
          <a:xfrm>
            <a:off x="5446441" y="1815696"/>
            <a:ext cx="3035920" cy="26627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Optimisation de portefeuille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Résolution de problèmes d’optimisation sous des contraintes complexes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Production de portefeuilles optimaux ou de portefeuilles pouvant répliquer des indices 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A4FDE38-B8E3-4D47-9721-C49F25DED39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686300" y="1678259"/>
            <a:ext cx="760141" cy="12737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2D3F8EC-01A5-BF4D-8834-3D0C140AB5A6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686300" y="3429000"/>
            <a:ext cx="760141" cy="18461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4112FB5A-C803-3140-8144-01B6EA117E00}"/>
              </a:ext>
            </a:extLst>
          </p:cNvPr>
          <p:cNvSpPr/>
          <p:nvPr/>
        </p:nvSpPr>
        <p:spPr>
          <a:xfrm>
            <a:off x="8582396" y="3006088"/>
            <a:ext cx="560070" cy="281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016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162DEB7C-A179-B748-96D7-5CB37199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676704"/>
              </p:ext>
            </p:extLst>
          </p:nvPr>
        </p:nvGraphicFramePr>
        <p:xfrm>
          <a:off x="0" y="0"/>
          <a:ext cx="12192000" cy="6997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463">
                  <a:extLst>
                    <a:ext uri="{9D8B030D-6E8A-4147-A177-3AD203B41FA5}">
                      <a16:colId xmlns:a16="http://schemas.microsoft.com/office/drawing/2014/main" val="4014047719"/>
                    </a:ext>
                  </a:extLst>
                </a:gridCol>
                <a:gridCol w="4852537">
                  <a:extLst>
                    <a:ext uri="{9D8B030D-6E8A-4147-A177-3AD203B41FA5}">
                      <a16:colId xmlns:a16="http://schemas.microsoft.com/office/drawing/2014/main" val="18043472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06925012"/>
                    </a:ext>
                  </a:extLst>
                </a:gridCol>
              </a:tblGrid>
              <a:tr h="716966">
                <a:tc>
                  <a:txBody>
                    <a:bodyPr/>
                    <a:lstStyle/>
                    <a:p>
                      <a:r>
                        <a:rPr lang="fr-FR" dirty="0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Brève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Types d’application en Finance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339"/>
                  </a:ext>
                </a:extLst>
              </a:tr>
              <a:tr h="716966">
                <a:tc>
                  <a:txBody>
                    <a:bodyPr/>
                    <a:lstStyle/>
                    <a:p>
                      <a:r>
                        <a:rPr lang="fr-FR" dirty="0"/>
                        <a:t>Réseaux de Neurones Artificiels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 Algorithme qui lie les variables d’entrée et de sortie en utilisant des neurones interconnectés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Prévision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1011"/>
                  </a:ext>
                </a:extLst>
              </a:tr>
              <a:tr h="716966">
                <a:tc>
                  <a:txBody>
                    <a:bodyPr/>
                    <a:lstStyle/>
                    <a:p>
                      <a:r>
                        <a:rPr lang="fr-FR" dirty="0" err="1"/>
                        <a:t>Clustering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- Sépare les données selon des groupes basés sur les similitudes de leurs caractéristiques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/>
                        <a:t>Classification d’actifs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/>
                        <a:t>Prévision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05496"/>
                  </a:ext>
                </a:extLst>
              </a:tr>
              <a:tr h="716966">
                <a:tc>
                  <a:txBody>
                    <a:bodyPr/>
                    <a:lstStyle/>
                    <a:p>
                      <a:r>
                        <a:rPr lang="fr-FR"/>
                        <a:t>Arbres de décision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- Les arbres de décision apprennent les schémas contenus dans les données par l’entrainement et permettent leur classification selon des caractéristiques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/>
                        <a:t>Classification d’actifs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/>
                        <a:t>Prévisions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69926"/>
                  </a:ext>
                </a:extLst>
              </a:tr>
              <a:tr h="716966">
                <a:tc>
                  <a:txBody>
                    <a:bodyPr/>
                    <a:lstStyle/>
                    <a:p>
                      <a:r>
                        <a:rPr lang="fr-FR"/>
                        <a:t>Algorithmes génétiques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- Recherche de solutions préférées parmi des sets de solutions complexes, non-linéaires et vastes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/>
                        <a:t>Optimisation de paramètres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/>
                        <a:t>Optimisation de portefeuilles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56842"/>
                  </a:ext>
                </a:extLst>
              </a:tr>
              <a:tr h="716966">
                <a:tc>
                  <a:txBody>
                    <a:bodyPr/>
                    <a:lstStyle/>
                    <a:p>
                      <a:r>
                        <a:rPr lang="fr-FR"/>
                        <a:t>Régression de 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- Modèle de régression avec un terme de pénalité afin de sélectionner les meilleures variables explicatives indépendantes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/>
                        <a:t>Prévision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000787"/>
                  </a:ext>
                </a:extLst>
              </a:tr>
              <a:tr h="716966">
                <a:tc>
                  <a:txBody>
                    <a:bodyPr/>
                    <a:lstStyle/>
                    <a:p>
                      <a:r>
                        <a:rPr lang="fr-FR"/>
                        <a:t>Natural </a:t>
                      </a:r>
                      <a:r>
                        <a:rPr lang="fr-FR" err="1"/>
                        <a:t>Language</a:t>
                      </a:r>
                      <a:r>
                        <a:rPr lang="fr-FR"/>
                        <a:t> </a:t>
                      </a:r>
                      <a:r>
                        <a:rPr lang="fr-FR" err="1"/>
                        <a:t>Processing</a:t>
                      </a:r>
                      <a:r>
                        <a:rPr lang="fr-FR"/>
                        <a:t> (NLP)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- Catégories de techniques utilisées afin de traiter et d’analyser du langage naturel (textes, </a:t>
                      </a:r>
                      <a:r>
                        <a:rPr lang="fr-FR" err="1"/>
                        <a:t>audios</a:t>
                      </a:r>
                      <a:r>
                        <a:rPr lang="fr-FR"/>
                        <a:t>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- Analyse automatique de documents (articles de presses, rapports et documents de société)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031477"/>
                  </a:ext>
                </a:extLst>
              </a:tr>
              <a:tr h="716966">
                <a:tc>
                  <a:txBody>
                    <a:bodyPr/>
                    <a:lstStyle/>
                    <a:p>
                      <a:r>
                        <a:rPr lang="fr-FR"/>
                        <a:t>Machine à vecteurs de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- Algorithmes d’apprentissage supervisé utilisés pour résoudre des problèmes de régression à partir de données de grandes dimensions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- Prévision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20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55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>
            <a:extLst>
              <a:ext uri="{FF2B5EF4-FFF2-40B4-BE49-F238E27FC236}">
                <a16:creationId xmlns:a16="http://schemas.microsoft.com/office/drawing/2014/main" id="{BFE3D0FA-BC49-ED43-862B-EC8C29C32217}"/>
              </a:ext>
            </a:extLst>
          </p:cNvPr>
          <p:cNvGrpSpPr/>
          <p:nvPr/>
        </p:nvGrpSpPr>
        <p:grpSpPr>
          <a:xfrm>
            <a:off x="1474820" y="1184638"/>
            <a:ext cx="8810779" cy="4421403"/>
            <a:chOff x="1474820" y="1184638"/>
            <a:chExt cx="8810779" cy="4421403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CF87E39-158E-E74D-9EE5-795AE9CA25D5}"/>
                </a:ext>
              </a:extLst>
            </p:cNvPr>
            <p:cNvGrpSpPr/>
            <p:nvPr/>
          </p:nvGrpSpPr>
          <p:grpSpPr>
            <a:xfrm>
              <a:off x="1474820" y="1690688"/>
              <a:ext cx="7499635" cy="3915353"/>
              <a:chOff x="1474820" y="1690688"/>
              <a:chExt cx="7499635" cy="3915353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55B050F-999A-9142-8707-27F9C9D87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4820" y="2072957"/>
                <a:ext cx="7499635" cy="3533084"/>
              </a:xfrm>
              <a:prstGeom prst="rect">
                <a:avLst/>
              </a:prstGeom>
            </p:spPr>
          </p:pic>
          <p:cxnSp>
            <p:nvCxnSpPr>
              <p:cNvPr id="6" name="Connecteur droit avec flèche 5">
                <a:extLst>
                  <a:ext uri="{FF2B5EF4-FFF2-40B4-BE49-F238E27FC236}">
                    <a16:creationId xmlns:a16="http://schemas.microsoft.com/office/drawing/2014/main" id="{5EEAFB5C-B6E0-224A-B1EA-BC109E5512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7118" y="2488676"/>
                <a:ext cx="0" cy="11406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stealth" w="med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537BA1EB-71D9-C84E-B3F7-60A0BCC48397}"/>
                  </a:ext>
                </a:extLst>
              </p:cNvPr>
              <p:cNvSpPr/>
              <p:nvPr/>
            </p:nvSpPr>
            <p:spPr>
              <a:xfrm>
                <a:off x="5016161" y="2026762"/>
                <a:ext cx="468000" cy="46800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1ECFF8D-48CD-1948-9BF4-A83E5FFA9DD4}"/>
                  </a:ext>
                </a:extLst>
              </p:cNvPr>
              <p:cNvSpPr txBox="1"/>
              <p:nvPr/>
            </p:nvSpPr>
            <p:spPr>
              <a:xfrm>
                <a:off x="4913018" y="1690688"/>
                <a:ext cx="668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biais</a:t>
                </a:r>
              </a:p>
            </p:txBody>
          </p:sp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BFBD7062-12A1-B44B-AA8D-7B7C336F0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0616" y="2120374"/>
                <a:ext cx="213002" cy="280775"/>
              </a:xfrm>
              <a:prstGeom prst="rect">
                <a:avLst/>
              </a:prstGeom>
            </p:spPr>
          </p:pic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0B42DBA-E52C-9740-BF3C-161643815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805" t="48749" r="8808" b="42421"/>
            <a:stretch/>
          </p:blipFill>
          <p:spPr>
            <a:xfrm>
              <a:off x="9429534" y="3832823"/>
              <a:ext cx="328978" cy="31197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905E03-8CE7-FF4F-98C7-04201BA9E692}"/>
                </a:ext>
              </a:extLst>
            </p:cNvPr>
            <p:cNvSpPr/>
            <p:nvPr/>
          </p:nvSpPr>
          <p:spPr>
            <a:xfrm>
              <a:off x="8014447" y="3429000"/>
              <a:ext cx="279699" cy="680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16853D-7CF5-894B-A2C0-37A0C864A0A7}"/>
                </a:ext>
              </a:extLst>
            </p:cNvPr>
            <p:cNvSpPr/>
            <p:nvPr/>
          </p:nvSpPr>
          <p:spPr>
            <a:xfrm rot="16200000">
              <a:off x="8011085" y="3757912"/>
              <a:ext cx="279699" cy="953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383BC47-9411-5E4E-B156-5C0EC5A01480}"/>
                </a:ext>
              </a:extLst>
            </p:cNvPr>
            <p:cNvSpPr/>
            <p:nvPr/>
          </p:nvSpPr>
          <p:spPr>
            <a:xfrm>
              <a:off x="8129315" y="3773941"/>
              <a:ext cx="468000" cy="46800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1C6D382-69AE-5E46-A6A3-BFD356E0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6124" y="3835597"/>
              <a:ext cx="274194" cy="309197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0192B7E-E730-554A-B375-D45DC22D77A7}"/>
                </a:ext>
              </a:extLst>
            </p:cNvPr>
            <p:cNvSpPr txBox="1"/>
            <p:nvPr/>
          </p:nvSpPr>
          <p:spPr>
            <a:xfrm>
              <a:off x="7558826" y="4303597"/>
              <a:ext cx="178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fonction d’erreur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997A428B-0342-4C47-A781-4599F0282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3998" y="3976425"/>
              <a:ext cx="6123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stealth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0DB17264-D85C-954F-8083-02B5EBCD1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5346" y="3365787"/>
              <a:ext cx="290269" cy="337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stealth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73B1E96A-4A48-1E43-96E7-3C6865B664A9}"/>
                </a:ext>
              </a:extLst>
            </p:cNvPr>
            <p:cNvSpPr txBox="1"/>
            <p:nvPr/>
          </p:nvSpPr>
          <p:spPr>
            <a:xfrm>
              <a:off x="8037252" y="3003611"/>
              <a:ext cx="224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descente du gradient</a:t>
              </a: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11035583-FB16-4D4B-A7BE-8E8C0F517760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786231"/>
              <a:ext cx="1469229" cy="95000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stealth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A4BCE94E-8F20-1745-84FF-FDE4606A6F2C}"/>
                </a:ext>
              </a:extLst>
            </p:cNvPr>
            <p:cNvCxnSpPr>
              <a:cxnSpLocks/>
            </p:cNvCxnSpPr>
            <p:nvPr/>
          </p:nvCxnSpPr>
          <p:spPr>
            <a:xfrm>
              <a:off x="3444402" y="3429000"/>
              <a:ext cx="1468616" cy="41049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stealth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F0FDC892-A69F-BA46-AB1A-C40033B5A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4402" y="3976425"/>
              <a:ext cx="1468616" cy="23258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stealth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BD70CBF9-FE13-E74C-BE04-6FC399A0F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4402" y="4137781"/>
              <a:ext cx="1468616" cy="105776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stealth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ccolade fermante 36">
              <a:extLst>
                <a:ext uri="{FF2B5EF4-FFF2-40B4-BE49-F238E27FC236}">
                  <a16:creationId xmlns:a16="http://schemas.microsoft.com/office/drawing/2014/main" id="{E1FA7E71-E6DB-C941-B957-5F326486C132}"/>
                </a:ext>
              </a:extLst>
            </p:cNvPr>
            <p:cNvSpPr/>
            <p:nvPr/>
          </p:nvSpPr>
          <p:spPr>
            <a:xfrm rot="16200000">
              <a:off x="3704127" y="1076883"/>
              <a:ext cx="322729" cy="176425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671AF5D3-FD5C-9949-A306-71245897F0AE}"/>
                </a:ext>
              </a:extLst>
            </p:cNvPr>
            <p:cNvSpPr txBox="1"/>
            <p:nvPr/>
          </p:nvSpPr>
          <p:spPr>
            <a:xfrm>
              <a:off x="2767814" y="1184638"/>
              <a:ext cx="2248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solidFill>
                    <a:srgbClr val="FF0000"/>
                  </a:solidFill>
                </a:rPr>
                <a:t>mise à jour des poids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88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85B09-DFD8-F949-A509-3C2EB404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4621D11-084C-454B-86CB-1F1E04D6118C}"/>
              </a:ext>
            </a:extLst>
          </p:cNvPr>
          <p:cNvGrpSpPr/>
          <p:nvPr/>
        </p:nvGrpSpPr>
        <p:grpSpPr>
          <a:xfrm>
            <a:off x="904756" y="2184082"/>
            <a:ext cx="9465615" cy="3625047"/>
            <a:chOff x="904756" y="2184082"/>
            <a:chExt cx="9465615" cy="362504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4255AD9-DD01-BA4E-9EF4-123CF2A31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56" y="2184082"/>
              <a:ext cx="7906504" cy="3625047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4174AE6-2EC9-C441-ABA8-BFE93AC560F2}"/>
                </a:ext>
              </a:extLst>
            </p:cNvPr>
            <p:cNvSpPr txBox="1"/>
            <p:nvPr/>
          </p:nvSpPr>
          <p:spPr>
            <a:xfrm>
              <a:off x="3876124" y="2383722"/>
              <a:ext cx="2621494" cy="307777"/>
            </a:xfrm>
            <a:prstGeom prst="rect">
              <a:avLst/>
            </a:prstGeom>
            <a:solidFill>
              <a:srgbClr val="D8E6D5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Données d’entraînement 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54DBE22-6EC9-6148-8BB1-5ADFA9A4F491}"/>
                </a:ext>
              </a:extLst>
            </p:cNvPr>
            <p:cNvSpPr txBox="1"/>
            <p:nvPr/>
          </p:nvSpPr>
          <p:spPr>
            <a:xfrm>
              <a:off x="3705795" y="3131767"/>
              <a:ext cx="963024" cy="307777"/>
            </a:xfrm>
            <a:prstGeom prst="rect">
              <a:avLst/>
            </a:prstGeom>
            <a:solidFill>
              <a:srgbClr val="F3D0CE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Validation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A63D089-96EC-254F-BC4D-2868A38BBF96}"/>
                </a:ext>
              </a:extLst>
            </p:cNvPr>
            <p:cNvSpPr txBox="1"/>
            <p:nvPr/>
          </p:nvSpPr>
          <p:spPr>
            <a:xfrm>
              <a:off x="4966233" y="3858725"/>
              <a:ext cx="963024" cy="307777"/>
            </a:xfrm>
            <a:prstGeom prst="rect">
              <a:avLst/>
            </a:prstGeom>
            <a:solidFill>
              <a:srgbClr val="F3D0CE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Validation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2BAD142-CF04-A04D-8E73-9DEBFFFD04FC}"/>
                </a:ext>
              </a:extLst>
            </p:cNvPr>
            <p:cNvSpPr txBox="1"/>
            <p:nvPr/>
          </p:nvSpPr>
          <p:spPr>
            <a:xfrm>
              <a:off x="6258944" y="4635069"/>
              <a:ext cx="963024" cy="307777"/>
            </a:xfrm>
            <a:prstGeom prst="rect">
              <a:avLst/>
            </a:prstGeom>
            <a:solidFill>
              <a:srgbClr val="F3D0CE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Validation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833D01F-AC00-1D49-A3E0-2DD06E575A1D}"/>
                </a:ext>
              </a:extLst>
            </p:cNvPr>
            <p:cNvSpPr txBox="1"/>
            <p:nvPr/>
          </p:nvSpPr>
          <p:spPr>
            <a:xfrm>
              <a:off x="7540896" y="5379139"/>
              <a:ext cx="963024" cy="307777"/>
            </a:xfrm>
            <a:prstGeom prst="rect">
              <a:avLst/>
            </a:prstGeom>
            <a:solidFill>
              <a:srgbClr val="F3D0CE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/>
                <a:t>Validation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BD7590-D294-1E4B-A62A-4EF376B790EC}"/>
                </a:ext>
              </a:extLst>
            </p:cNvPr>
            <p:cNvSpPr txBox="1"/>
            <p:nvPr/>
          </p:nvSpPr>
          <p:spPr>
            <a:xfrm>
              <a:off x="1484555" y="3121223"/>
              <a:ext cx="1302233" cy="307777"/>
            </a:xfrm>
            <a:prstGeom prst="rect">
              <a:avLst/>
            </a:prstGeom>
            <a:solidFill>
              <a:srgbClr val="FFF1D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/>
                <a:t>Entraînement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C6A2134-551C-604D-9ADE-572995B3B248}"/>
                </a:ext>
              </a:extLst>
            </p:cNvPr>
            <p:cNvSpPr txBox="1"/>
            <p:nvPr/>
          </p:nvSpPr>
          <p:spPr>
            <a:xfrm>
              <a:off x="2135671" y="3842716"/>
              <a:ext cx="1302233" cy="307777"/>
            </a:xfrm>
            <a:prstGeom prst="rect">
              <a:avLst/>
            </a:prstGeom>
            <a:solidFill>
              <a:srgbClr val="FFF1D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/>
                <a:t>Entraînement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A5A8B26-8310-704F-9C4B-4299AA373FBE}"/>
                </a:ext>
              </a:extLst>
            </p:cNvPr>
            <p:cNvSpPr txBox="1"/>
            <p:nvPr/>
          </p:nvSpPr>
          <p:spPr>
            <a:xfrm>
              <a:off x="2930734" y="4635068"/>
              <a:ext cx="1302233" cy="307777"/>
            </a:xfrm>
            <a:prstGeom prst="rect">
              <a:avLst/>
            </a:prstGeom>
            <a:solidFill>
              <a:srgbClr val="FFF1D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/>
                <a:t>Entraînement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2F0983D-4B9A-4240-9757-121A2DA54763}"/>
                </a:ext>
              </a:extLst>
            </p:cNvPr>
            <p:cNvSpPr txBox="1"/>
            <p:nvPr/>
          </p:nvSpPr>
          <p:spPr>
            <a:xfrm>
              <a:off x="3521293" y="5379138"/>
              <a:ext cx="1302233" cy="307777"/>
            </a:xfrm>
            <a:prstGeom prst="rect">
              <a:avLst/>
            </a:prstGeom>
            <a:solidFill>
              <a:srgbClr val="FFF1D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/>
                <a:t>Entraînement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6A0394CD-5064-5B49-A62D-D25ADAF129E6}"/>
                </a:ext>
              </a:extLst>
            </p:cNvPr>
            <p:cNvSpPr/>
            <p:nvPr/>
          </p:nvSpPr>
          <p:spPr>
            <a:xfrm flipH="1">
              <a:off x="8776834" y="2361126"/>
              <a:ext cx="1593537" cy="385200"/>
            </a:xfrm>
            <a:prstGeom prst="roundRect">
              <a:avLst>
                <a:gd name="adj" fmla="val 13994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23ECAD6-5EF7-9B4C-B9C4-338985005EB7}"/>
                </a:ext>
              </a:extLst>
            </p:cNvPr>
            <p:cNvSpPr txBox="1"/>
            <p:nvPr/>
          </p:nvSpPr>
          <p:spPr>
            <a:xfrm>
              <a:off x="9092090" y="2399837"/>
              <a:ext cx="963024" cy="3077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86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714F8-0AAF-554F-AA72-D413BED6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D3E68E2-FA47-D840-9B37-D3EFAF50EFB2}"/>
              </a:ext>
            </a:extLst>
          </p:cNvPr>
          <p:cNvGrpSpPr/>
          <p:nvPr/>
        </p:nvGrpSpPr>
        <p:grpSpPr>
          <a:xfrm>
            <a:off x="2390119" y="2079177"/>
            <a:ext cx="6983378" cy="3159797"/>
            <a:chOff x="2390119" y="2079177"/>
            <a:chExt cx="6983378" cy="3159797"/>
          </a:xfrm>
        </p:grpSpPr>
        <p:pic>
          <p:nvPicPr>
            <p:cNvPr id="1026" name="Picture 2" descr="Not Nice Square Error - Emilia Orellana - Medium">
              <a:extLst>
                <a:ext uri="{FF2B5EF4-FFF2-40B4-BE49-F238E27FC236}">
                  <a16:creationId xmlns:a16="http://schemas.microsoft.com/office/drawing/2014/main" id="{C48ADABE-653F-3645-B9FD-A788C8038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119" y="2079177"/>
              <a:ext cx="6983378" cy="315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9FCD2FF-FCA0-B64C-B903-39E9DDA187A1}"/>
                </a:ext>
              </a:extLst>
            </p:cNvPr>
            <p:cNvSpPr txBox="1"/>
            <p:nvPr/>
          </p:nvSpPr>
          <p:spPr>
            <a:xfrm>
              <a:off x="3272202" y="3626802"/>
              <a:ext cx="246162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/>
                <a:t>Erreur quadratique moyenne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AB50485-A27A-0B46-BCB4-464EBCFBE199}"/>
                </a:ext>
              </a:extLst>
            </p:cNvPr>
            <p:cNvSpPr txBox="1"/>
            <p:nvPr/>
          </p:nvSpPr>
          <p:spPr>
            <a:xfrm>
              <a:off x="3272202" y="3983017"/>
              <a:ext cx="246162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/>
                <a:t>Nombre de points de données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AA8F1CA-667A-4545-96E6-BECFABFE982A}"/>
                </a:ext>
              </a:extLst>
            </p:cNvPr>
            <p:cNvSpPr txBox="1"/>
            <p:nvPr/>
          </p:nvSpPr>
          <p:spPr>
            <a:xfrm>
              <a:off x="3252474" y="4339819"/>
              <a:ext cx="246162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/>
                <a:t>Valeurs observées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6FC54A4-45F3-DD46-BB3B-1C24CF62B6BA}"/>
                </a:ext>
              </a:extLst>
            </p:cNvPr>
            <p:cNvSpPr txBox="1"/>
            <p:nvPr/>
          </p:nvSpPr>
          <p:spPr>
            <a:xfrm>
              <a:off x="3252474" y="4703041"/>
              <a:ext cx="246162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/>
                <a:t>Valeurs prédites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71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671A7-0506-8145-A321-4E742007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D1BB3EC-CDF6-5B42-B2B0-0531A3DBAB64}"/>
              </a:ext>
            </a:extLst>
          </p:cNvPr>
          <p:cNvGrpSpPr/>
          <p:nvPr/>
        </p:nvGrpSpPr>
        <p:grpSpPr>
          <a:xfrm>
            <a:off x="1755290" y="2158255"/>
            <a:ext cx="7582348" cy="3548527"/>
            <a:chOff x="1755290" y="2158255"/>
            <a:chExt cx="7582348" cy="3548527"/>
          </a:xfrm>
        </p:grpSpPr>
        <p:pic>
          <p:nvPicPr>
            <p:cNvPr id="2050" name="Picture 2" descr="Underfitting and Overfitting in Machine Learning | Baeldung on Computer  Science">
              <a:extLst>
                <a:ext uri="{FF2B5EF4-FFF2-40B4-BE49-F238E27FC236}">
                  <a16:creationId xmlns:a16="http://schemas.microsoft.com/office/drawing/2014/main" id="{0F2E32D6-A303-2343-9AD8-323848888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956" y="2226982"/>
              <a:ext cx="5638800" cy="347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08ACB27-C735-6A41-AFB0-B973F5D02B06}"/>
                </a:ext>
              </a:extLst>
            </p:cNvPr>
            <p:cNvSpPr txBox="1"/>
            <p:nvPr/>
          </p:nvSpPr>
          <p:spPr>
            <a:xfrm>
              <a:off x="6876014" y="5143631"/>
              <a:ext cx="246162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/>
                <a:t>Itérations</a:t>
              </a: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058CA848-1766-DF46-A193-62772E0C34BD}"/>
                </a:ext>
              </a:extLst>
            </p:cNvPr>
            <p:cNvGrpSpPr/>
            <p:nvPr/>
          </p:nvGrpSpPr>
          <p:grpSpPr>
            <a:xfrm>
              <a:off x="1755290" y="2158255"/>
              <a:ext cx="7293685" cy="3547193"/>
              <a:chOff x="1755290" y="2158255"/>
              <a:chExt cx="7293685" cy="3547193"/>
            </a:xfrm>
          </p:grpSpPr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C41B6F9-99FF-D347-A727-CB66042F4BDB}"/>
                  </a:ext>
                </a:extLst>
              </p:cNvPr>
              <p:cNvSpPr txBox="1"/>
              <p:nvPr/>
            </p:nvSpPr>
            <p:spPr>
              <a:xfrm>
                <a:off x="6587351" y="4829853"/>
                <a:ext cx="2461624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Entraînement</a:t>
                </a: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674F322-C50D-3C42-A3F6-112DFFE2D1B7}"/>
                  </a:ext>
                </a:extLst>
              </p:cNvPr>
              <p:cNvSpPr txBox="1"/>
              <p:nvPr/>
            </p:nvSpPr>
            <p:spPr>
              <a:xfrm>
                <a:off x="6497619" y="3812993"/>
                <a:ext cx="2551356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Validation</a:t>
                </a:r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8EEFFE2-34F1-7847-A634-BF0643081ECF}"/>
                  </a:ext>
                </a:extLst>
              </p:cNvPr>
              <p:cNvSpPr txBox="1"/>
              <p:nvPr/>
            </p:nvSpPr>
            <p:spPr>
              <a:xfrm>
                <a:off x="1755290" y="2158255"/>
                <a:ext cx="2551356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Erreur moyenne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473F978-B09E-D149-88F0-A15FE44D41C4}"/>
                  </a:ext>
                </a:extLst>
              </p:cNvPr>
              <p:cNvSpPr txBox="1"/>
              <p:nvPr/>
            </p:nvSpPr>
            <p:spPr>
              <a:xfrm>
                <a:off x="2130015" y="5397671"/>
                <a:ext cx="1581374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/>
                  <a:t>Sous-entraînement</a:t>
                </a: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9A7DB1E-20A7-264A-AFE4-CE4AF4EB902B}"/>
                  </a:ext>
                </a:extLst>
              </p:cNvPr>
              <p:cNvSpPr txBox="1"/>
              <p:nvPr/>
            </p:nvSpPr>
            <p:spPr>
              <a:xfrm>
                <a:off x="5391459" y="5397671"/>
                <a:ext cx="1484555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Sur-entraînement</a:t>
                </a: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B3AFEEA-DD3A-9B46-BD9F-B7F1A69D62AC}"/>
                  </a:ext>
                </a:extLst>
              </p:cNvPr>
              <p:cNvSpPr txBox="1"/>
              <p:nvPr/>
            </p:nvSpPr>
            <p:spPr>
              <a:xfrm>
                <a:off x="3868439" y="5397671"/>
                <a:ext cx="1484555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/>
                  <a:t>Bon modèle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220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200E5-A0F7-1543-B2E2-7903D7D6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2B33E74-D92F-D444-ACEB-AF3F8FDC853A}"/>
              </a:ext>
            </a:extLst>
          </p:cNvPr>
          <p:cNvGrpSpPr/>
          <p:nvPr/>
        </p:nvGrpSpPr>
        <p:grpSpPr>
          <a:xfrm>
            <a:off x="1140311" y="1923732"/>
            <a:ext cx="7834144" cy="4096810"/>
            <a:chOff x="1140311" y="1923732"/>
            <a:chExt cx="7834144" cy="409681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998AFB4-DCD3-D042-A1E1-61F9C6770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311" y="1923732"/>
              <a:ext cx="7834144" cy="4096810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3136ED3C-9907-484A-BA9B-F6B7D9B276D0}"/>
                </a:ext>
              </a:extLst>
            </p:cNvPr>
            <p:cNvGrpSpPr/>
            <p:nvPr/>
          </p:nvGrpSpPr>
          <p:grpSpPr>
            <a:xfrm>
              <a:off x="6712772" y="4145889"/>
              <a:ext cx="2097741" cy="1867636"/>
              <a:chOff x="6712772" y="4145889"/>
              <a:chExt cx="2097741" cy="1867636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9684CE44-5E98-D04C-B63E-F4741573218B}"/>
                  </a:ext>
                </a:extLst>
              </p:cNvPr>
              <p:cNvSpPr/>
              <p:nvPr/>
            </p:nvSpPr>
            <p:spPr>
              <a:xfrm>
                <a:off x="6712772" y="4453666"/>
                <a:ext cx="2097741" cy="15598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5498F2D-A00B-7346-BFE6-858936150400}"/>
                  </a:ext>
                </a:extLst>
              </p:cNvPr>
              <p:cNvSpPr txBox="1"/>
              <p:nvPr/>
            </p:nvSpPr>
            <p:spPr>
              <a:xfrm>
                <a:off x="6977977" y="4145889"/>
                <a:ext cx="156733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rgbClr val="FF0000"/>
                    </a:solidFill>
                  </a:rPr>
                  <a:t>Sur-apprentissage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79457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294</Words>
  <Application>Microsoft Macintosh PowerPoint</Application>
  <PresentationFormat>Grand écran</PresentationFormat>
  <Paragraphs>64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ilias razig</dc:creator>
  <cp:lastModifiedBy>ilias razig</cp:lastModifiedBy>
  <cp:revision>5</cp:revision>
  <dcterms:created xsi:type="dcterms:W3CDTF">2023-08-06T15:12:55Z</dcterms:created>
  <dcterms:modified xsi:type="dcterms:W3CDTF">2023-09-04T15:05:27Z</dcterms:modified>
</cp:coreProperties>
</file>